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rawings/drawing6.xml" ContentType="application/vnd.openxmlformats-officedocument.drawingml.chartshapes+xml"/>
  <Override PartName="/ppt/slideLayouts/slideLayout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9.xml" ContentType="application/vnd.openxmlformats-officedocument.presentationml.slide+xml"/>
  <Override PartName="/ppt/drawings/drawing7.xml" ContentType="application/vnd.openxmlformats-officedocument.drawingml.chartshapes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Masters/notesMaster1.xml" ContentType="application/vnd.openxmlformats-officedocument.presentationml.notesMaster+xml"/>
  <Override PartName="/ppt/slides/slide3.xml" ContentType="application/vnd.openxmlformats-officedocument.presentationml.slide+xml"/>
  <Override PartName="/ppt/drawings/drawing5.xml" ContentType="application/vnd.openxmlformats-officedocument.drawingml.chartshape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drawings/drawing1.xml" ContentType="application/vnd.openxmlformats-officedocument.drawingml.chartshapes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1" d="100"/>
          <a:sy n="61" d="100"/>
        </p:scale>
        <p:origin x="-90" y="-46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2.xml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3.xml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4.xml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5.xml" /><Relationship Id="rId2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6.xml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7.xml" /><Relationship Id="rId2" Type="http://schemas.openxmlformats.org/officeDocument/2006/relationships/package" Target="../embeddings/Microsoft_Excel_Worksheet7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  <a:round/>
        </a:ln>
      </c:spPr>
    </c:backWall>
    <c:plotArea>
      <c:layout>
        <c:manualLayout>
          <c:layoutTarget val="inner"/>
          <c:xMode val="edge"/>
          <c:yMode val="edge"/>
          <c:x val="0.030650"/>
          <c:y val="0.097490"/>
          <c:w val="0.603070"/>
          <c:h val="0.77926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layout>
                <c:manualLayout>
                  <c:x val="0.012690"/>
                  <c:y val="-0.0079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3"/>
              <c:delete val="1"/>
              <c:layout/>
            </c:dLbl>
            <c:dLbl>
              <c:idx val="1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3"/>
              <c:dLblPos val="ctr"/>
              <c:layout>
                <c:manualLayout>
                  <c:x val="0.025490"/>
                  <c:y val="-0.0057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25</c:v>
                </c:pt>
                <c:pt idx="3">
                  <c:v>8</c:v>
                </c:pt>
                <c:pt idx="5">
                  <c:v>11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60272640"/>
        <c:axId val="51202688"/>
      </c:bar3DChart>
      <c:catAx>
        <c:axId val="60272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202688"/>
        <c:crosses val="autoZero"/>
        <c:auto val="1"/>
        <c:lblAlgn val="ctr"/>
        <c:lblOffset val="100"/>
        <c:noMultiLvlLbl val="0"/>
      </c:catAx>
      <c:valAx>
        <c:axId val="51202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0272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9995" y="2132856"/>
      <a:ext cx="9003996" cy="3960434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036420"/>
          <c:y val="0.128000"/>
          <c:w val="0.603070"/>
          <c:h val="0.67970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0.012690"/>
                  <c:y val="0.00848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39</c:v>
                </c:pt>
                <c:pt idx="3">
                  <c:v>11</c:v>
                </c:pt>
                <c:pt idx="5">
                  <c:v>9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51789824"/>
        <c:axId val="51791360"/>
      </c:bar3DChart>
      <c:catAx>
        <c:axId val="51789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791360"/>
        <c:crosses val="autoZero"/>
        <c:auto val="1"/>
        <c:lblAlgn val="ctr"/>
        <c:lblOffset val="100"/>
        <c:noMultiLvlLbl val="0"/>
      </c:catAx>
      <c:valAx>
        <c:axId val="51791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78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9995" y="1628797"/>
      <a:ext cx="9003996" cy="4464491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r>
            <a:rPr lang="ru-RU" sz="1800">
              <a:latin typeface="Times New Roman"/>
              <a:cs typeface="Times New Roman"/>
            </a:rPr>
            <a:t>2023</a:t>
          </a: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1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6" y="172819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7" y="1656182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3" y="360038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7" y="144014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7" y="3550095"/>
          <a:ext cx="4752525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drawings/drawing6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1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6" y="172819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7" y="1656182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3" y="360038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7" y="144014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7" y="3550095"/>
          <a:ext cx="4752524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B88767-D532-9FA2-21FB-49DB9BE08644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D16AC1-7238-3BE1-4DF0-EE401429F640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79BB1E-E83E-4E4D-C1A3-059D4EDF2C10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F644D6-3A3B-28FD-0F00-F152F8E9BFB8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16C366-9D34-F3EB-7EF7-6E6C18AF3834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BAA5054-DCAC-3CA5-312D-27CB21A404C5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F9A488A-0BDD-5857-EF2C-F58DD94E4B31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E466F9-B82E-37F5-72C7-0CC5580CCF38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F2539A-DCAD-EE06-22A4-21DA50834858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6DF453-3EF4-4889-A30A-EB452DC42F9D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CEC9349-F505-433F-AF35-B6C548C5499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E2E2CE2-3878-4040-9A65-E1C3F1A2F209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F53E282-B3F2-43BA-9741-55E335DEF1D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88B8F3-5D70-4D7A-B511-C9F09D776DAA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05F7A11-6047-4CFC-899D-7C0D7CD72C3E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B62D4F5-7C77-4868-8827-A16F2C1A5572}" type="datetime1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B80756-8D36-4A1F-8028-AAE40802550E}" type="datetime1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51EC89C-BAE6-4617-B446-30E02A63EB0E}" type="datetime1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AA27DAC-0C62-4A82-B457-2CA65CB1A948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4CD4F4D-BAC9-4BE8-827C-B7F2980AB14A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1BA6D9-B930-4E75-AC31-AE8BA8511EB8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4.xml" /><Relationship Id="rId4" Type="http://schemas.openxmlformats.org/officeDocument/2006/relationships/image" Target="../media/image1.png"/><Relationship Id="rId5" Type="http://schemas.openxmlformats.org/officeDocument/2006/relationships/chart" Target="../charts/chart5.xml" /><Relationship Id="rId6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6.xml" /><Relationship Id="rId4" Type="http://schemas.openxmlformats.org/officeDocument/2006/relationships/image" Target="../media/image1.png"/><Relationship Id="rId5" Type="http://schemas.openxmlformats.org/officeDocument/2006/relationships/chart" Target="../charts/chart7.xml" /><Relationship Id="rId6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 bwMode="auto">
          <a:xfrm>
            <a:off x="877151" y="1628795"/>
            <a:ext cx="7510787" cy="3779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Об итогах работы </a:t>
            </a:r>
            <a:r>
              <a:rPr lang="ru-RU" sz="2200" b="1">
                <a:latin typeface="Times New Roman"/>
                <a:cs typeface="Times New Roman"/>
              </a:rPr>
              <a:t>Центрального МТУ по надзору за ЯРБ Ростехнадзора в части ядерной и радиационной безопасности предприятий топливного цикла, учета и контроля </a:t>
            </a:r>
            <a:r>
              <a:rPr lang="ru-RU" sz="2200" b="1">
                <a:latin typeface="Times New Roman"/>
                <a:cs typeface="Times New Roman"/>
              </a:rPr>
              <a:t>ядерных материалов и физической защитой </a:t>
            </a:r>
            <a:br>
              <a:rPr lang="ru-RU" sz="2200" b="1">
                <a:latin typeface="Times New Roman"/>
                <a:cs typeface="Times New Roman"/>
              </a:rPr>
            </a:br>
            <a:r>
              <a:rPr lang="ru-RU" sz="2200" b="1">
                <a:latin typeface="Times New Roman"/>
                <a:cs typeface="Times New Roman"/>
              </a:rPr>
              <a:t>за</a:t>
            </a:r>
            <a:r>
              <a:rPr lang="ru-RU" sz="2200" b="1">
                <a:latin typeface="Times New Roman"/>
                <a:cs typeface="Times New Roman"/>
              </a:rPr>
              <a:t> 2023 </a:t>
            </a:r>
            <a:r>
              <a:rPr lang="ru-RU" sz="2200" b="1">
                <a:latin typeface="Times New Roman"/>
                <a:cs typeface="Times New Roman"/>
              </a:rPr>
              <a:t>год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Глодов Дмитрий Анатольевич</a:t>
            </a: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Заместитель начальника </a:t>
            </a:r>
            <a:r>
              <a:rPr lang="ru-RU" sz="2200" b="1">
                <a:latin typeface="Times New Roman"/>
                <a:cs typeface="Times New Roman"/>
              </a:rPr>
              <a:t>ОНРД ЯРБ ПТЦ, УК ЯМ и ФЗ Центрального МТУ по надзору за ЯРБ Ростехнадзора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</p:txBody>
      </p:sp>
      <p:pic>
        <p:nvPicPr>
          <p:cNvPr id="241486553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Основные направления деятельности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Организация и проведение плановых и внеплановых проверок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Проведение проверок в режиме постоянного государственного надзора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нормотворческой деятельности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877149232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 надзора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организациями осуществляющими транспортирование ядерных материалов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учетом и контролем ядерных материалов (далее – УК ЯМ)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обеспечением физической защиты ядерных установок и пунктов хранения (далее –ФЗ)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1554451395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95564217" name=""/>
          <p:cNvGraphicFramePr>
            <a:graphicFrameLocks xmlns:a="http://schemas.openxmlformats.org/drawingml/2006/main"/>
          </p:cNvGraphicFramePr>
          <p:nvPr/>
        </p:nvGraphicFramePr>
        <p:xfrm>
          <a:off x="69995" y="2132856"/>
          <a:ext cx="9003996" cy="3960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8962" y="1381614"/>
            <a:ext cx="8341326" cy="914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проведенных инспекций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по направлениям УК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,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ФЗ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ЯМ и ЯРБ ПТЦ </a:t>
            </a:r>
            <a:r>
              <a:rPr lang="ru-RU" b="1">
                <a:latin typeface="Times New Roman"/>
                <a:cs typeface="Times New Roman"/>
              </a:rPr>
              <a:t>за </a:t>
            </a:r>
            <a:r>
              <a:rPr lang="ru-RU" b="1">
                <a:latin typeface="Times New Roman"/>
                <a:cs typeface="Times New Roman"/>
              </a:rPr>
              <a:t> 2023 </a:t>
            </a:r>
            <a:r>
              <a:rPr lang="ru-RU" b="1">
                <a:latin typeface="Times New Roman"/>
                <a:cs typeface="Times New Roman"/>
              </a:rPr>
              <a:t>год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292752"/>
            <a:ext cx="4910222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 sz="400"/>
          </a:p>
          <a:p>
            <a:pPr>
              <a:defRPr/>
            </a:pPr>
            <a:r>
              <a:rPr lang="ru-RU"/>
              <a:t>   </a:t>
            </a:r>
            <a:r>
              <a:rPr lang="ru-RU"/>
              <a:t>УиК</a:t>
            </a:r>
            <a:r>
              <a:rPr lang="ru-RU"/>
              <a:t> ЯМ	</a:t>
            </a:r>
            <a:r>
              <a:rPr lang="ru-RU"/>
              <a:t> </a:t>
            </a:r>
            <a:r>
              <a:rPr lang="ru-RU"/>
              <a:t>            ЯРБ ПТЦ              ФЗ ЯМ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952243782" name=""/>
          <p:cNvSpPr txBox="1"/>
          <p:nvPr/>
        </p:nvSpPr>
        <p:spPr bwMode="auto">
          <a:xfrm flipH="0" flipV="0">
            <a:off x="3404633" y="4367559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5</a:t>
            </a:r>
            <a:endParaRPr/>
          </a:p>
        </p:txBody>
      </p:sp>
      <p:sp>
        <p:nvSpPr>
          <p:cNvPr id="1115184061" name=""/>
          <p:cNvSpPr txBox="1"/>
          <p:nvPr/>
        </p:nvSpPr>
        <p:spPr bwMode="auto">
          <a:xfrm flipH="0" flipV="0">
            <a:off x="3404633" y="5109692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1</a:t>
            </a:r>
            <a:endParaRPr/>
          </a:p>
        </p:txBody>
      </p:sp>
      <p:pic>
        <p:nvPicPr>
          <p:cNvPr id="1108071214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64931884" name=""/>
          <p:cNvGraphicFramePr>
            <a:graphicFrameLocks xmlns:a="http://schemas.openxmlformats.org/drawingml/2006/main"/>
          </p:cNvGraphicFramePr>
          <p:nvPr/>
        </p:nvGraphicFramePr>
        <p:xfrm>
          <a:off x="69995" y="1628797"/>
          <a:ext cx="9003996" cy="4464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2053" y="1628798"/>
            <a:ext cx="8341686" cy="640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выявленных нарушений по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направлениям УК , ФЗ ЯМ </a:t>
            </a:r>
            <a:br>
              <a:rPr lang="ru-RU" b="1">
                <a:solidFill>
                  <a:prstClr val="black"/>
                </a:solidFill>
                <a:latin typeface="Times New Roman"/>
              </a:rPr>
            </a:br>
            <a:r>
              <a:rPr lang="ru-RU" b="1">
                <a:solidFill>
                  <a:prstClr val="black"/>
                </a:solidFill>
                <a:latin typeface="Times New Roman"/>
              </a:rPr>
              <a:t>и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ЯРБ ПТЦ </a:t>
            </a:r>
            <a:r>
              <a:rPr lang="ru-RU" b="1">
                <a:latin typeface="Times New Roman"/>
                <a:cs typeface="Times New Roman"/>
              </a:rPr>
              <a:t>за 2023 год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301207"/>
            <a:ext cx="4900503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ru-RU"/>
              <a:t>  </a:t>
            </a:r>
            <a:r>
              <a:rPr lang="ru-RU"/>
              <a:t>УиК</a:t>
            </a:r>
            <a:r>
              <a:rPr lang="ru-RU"/>
              <a:t> ЯМ                 ФЗ ЯМ              ЯРБ ПТЦ</a:t>
            </a: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330363406" name=""/>
          <p:cNvSpPr txBox="1"/>
          <p:nvPr/>
        </p:nvSpPr>
        <p:spPr bwMode="auto">
          <a:xfrm flipH="0" flipV="0">
            <a:off x="3242011" y="4521359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pic>
        <p:nvPicPr>
          <p:cNvPr id="997226125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473658047" name=""/>
          <p:cNvSpPr txBox="1"/>
          <p:nvPr/>
        </p:nvSpPr>
        <p:spPr bwMode="auto">
          <a:xfrm flipH="0" flipV="0">
            <a:off x="4775150" y="4613313"/>
            <a:ext cx="415323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УК, 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2" y="2121219"/>
            <a:ext cx="92744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ведения учетных </a:t>
            </a:r>
            <a:r>
              <a:rPr lang="ru-RU" sz="2000">
                <a:latin typeface="Times New Roman"/>
                <a:cs typeface="Times New Roman"/>
              </a:rPr>
              <a:t>документов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порядка проведения физической </a:t>
            </a:r>
            <a:r>
              <a:rPr lang="ru-RU" sz="2000">
                <a:latin typeface="Times New Roman"/>
                <a:cs typeface="Times New Roman"/>
              </a:rPr>
              <a:t>инвентаризации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документов (инструкций, положений и т.д.) по учету и </a:t>
            </a:r>
            <a:r>
              <a:rPr lang="ru-RU" sz="2000">
                <a:latin typeface="Times New Roman"/>
                <a:cs typeface="Times New Roman"/>
              </a:rPr>
              <a:t>контролю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арушение </a:t>
            </a:r>
            <a:r>
              <a:rPr lang="ru-RU" sz="2000">
                <a:latin typeface="Times New Roman"/>
                <a:cs typeface="Times New Roman"/>
              </a:rPr>
              <a:t>порядка обращения с </a:t>
            </a:r>
            <a:r>
              <a:rPr lang="ru-RU" sz="2000">
                <a:latin typeface="Times New Roman"/>
                <a:cs typeface="Times New Roman"/>
              </a:rPr>
              <a:t>пломбами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736107849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</a:t>
            </a:r>
            <a:r>
              <a:rPr lang="ru-RU" sz="2150" b="1"/>
              <a:t>ЯРБ ПТЦ, </a:t>
            </a:r>
            <a:r>
              <a:rPr lang="ru-RU" sz="2150" b="1"/>
              <a:t>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2" y="2121219"/>
            <a:ext cx="92744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объектовых документов по </a:t>
            </a:r>
            <a:r>
              <a:rPr lang="ru-RU" sz="2000">
                <a:latin typeface="Times New Roman"/>
                <a:cs typeface="Times New Roman"/>
              </a:rPr>
              <a:t>ЯРБ ПТЦ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есоответствие документов реальному состоянию объекта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48367628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причины нарушений, выявляемых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1" y="2154917"/>
            <a:ext cx="9278080" cy="3749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кол-во специалистов в подразделениях занимающихся вопросами УК на поднадзорных предприятиях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Неполное понимание специалистами поднадзорных предприятий вопросов, касающихся их должностных обязанностей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Недостаточный </a:t>
            </a:r>
            <a:r>
              <a:rPr lang="ru-RU" sz="2000">
                <a:latin typeface="Times New Roman"/>
                <a:cs typeface="Times New Roman"/>
              </a:rPr>
              <a:t>контроль </a:t>
            </a:r>
            <a:r>
              <a:rPr lang="ru-RU" sz="2000">
                <a:latin typeface="Times New Roman"/>
                <a:cs typeface="Times New Roman"/>
              </a:rPr>
              <a:t>со стороны </a:t>
            </a:r>
            <a:r>
              <a:rPr lang="ru-RU" sz="2000">
                <a:latin typeface="Times New Roman"/>
                <a:cs typeface="Times New Roman"/>
              </a:rPr>
              <a:t>руководства среднего и высшего звена </a:t>
            </a:r>
            <a:r>
              <a:rPr lang="ru-RU" sz="2000">
                <a:latin typeface="Times New Roman"/>
                <a:cs typeface="Times New Roman"/>
              </a:rPr>
              <a:t>предприятий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финансирование деятельности по УК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475842551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5400" b="1"/>
              <a:t>Спасибо за внимание!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pic>
        <p:nvPicPr>
          <p:cNvPr id="175581294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ONLYOFFICE/7.5.1.23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/>
  <cp:lastModifiedBy/>
  <cp:revision>174</cp:revision>
  <dcterms:created xsi:type="dcterms:W3CDTF">2015-09-22T06:41:40Z</dcterms:created>
  <dcterms:modified xsi:type="dcterms:W3CDTF">2024-02-20T12:01:26Z</dcterms:modified>
  <cp:category/>
  <cp:contentStatus/>
  <cp:version/>
</cp:coreProperties>
</file>